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66" r:id="rId12"/>
    <p:sldId id="267" r:id="rId13"/>
    <p:sldId id="270" r:id="rId14"/>
    <p:sldId id="268" r:id="rId15"/>
  </p:sldIdLst>
  <p:sldSz cx="18288000" cy="10287000"/>
  <p:notesSz cx="6858000" cy="9144000"/>
  <p:embeddedFontLst>
    <p:embeddedFont>
      <p:font typeface="Canva Sans" panose="020B0604020202020204" charset="0"/>
      <p:regular r:id="rId16"/>
    </p:embeddedFont>
    <p:embeddedFont>
      <p:font typeface="DG Jory" panose="020B0604020202020204" charset="-78"/>
      <p:regular r:id="rId17"/>
    </p:embeddedFont>
    <p:embeddedFont>
      <p:font typeface="DG Jory Bold" panose="020B0604020202020204" charset="-78"/>
      <p:regular r:id="rId18"/>
    </p:embeddedFont>
    <p:embeddedFont>
      <p:font typeface="League Spartan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898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image" Target="../media/image18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sv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607933" y="59261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flipH="1" flipV="1">
            <a:off x="-3680067" y="-251105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t="-39787" r="-1010" b="-39787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478687" y="329294"/>
            <a:ext cx="2529933" cy="1282619"/>
          </a:xfrm>
          <a:custGeom>
            <a:avLst/>
            <a:gdLst/>
            <a:ahLst/>
            <a:cxnLst/>
            <a:rect l="l" t="t" r="r" b="b"/>
            <a:pathLst>
              <a:path w="2529933" h="1282619">
                <a:moveTo>
                  <a:pt x="0" y="0"/>
                </a:moveTo>
                <a:lnTo>
                  <a:pt x="2529933" y="0"/>
                </a:lnTo>
                <a:lnTo>
                  <a:pt x="2529933" y="1282618"/>
                </a:lnTo>
                <a:lnTo>
                  <a:pt x="0" y="12826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48623" b="-48623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1777399" y="8873749"/>
            <a:ext cx="5966329" cy="1413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84"/>
              </a:lnSpc>
            </a:pPr>
            <a:endParaRPr dirty="0"/>
          </a:p>
          <a:p>
            <a:pPr algn="r">
              <a:lnSpc>
                <a:spcPts val="5584"/>
              </a:lnSpc>
            </a:pPr>
            <a:r>
              <a:rPr lang="en-US" sz="4653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-</a:t>
            </a:r>
            <a:r>
              <a:rPr lang="en-US" sz="4653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By Infosys Interns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991874" y="3551865"/>
            <a:ext cx="13233169" cy="2612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24"/>
              </a:lnSpc>
            </a:pPr>
            <a:r>
              <a:rPr lang="en-US" sz="8603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BEYOND_QWERTY</a:t>
            </a:r>
          </a:p>
          <a:p>
            <a:pPr algn="ctr">
              <a:lnSpc>
                <a:spcPts val="10324"/>
              </a:lnSpc>
            </a:pPr>
            <a:r>
              <a:rPr lang="en-US" sz="8603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PROJECT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612453" y="6088119"/>
            <a:ext cx="8712332" cy="653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52"/>
              </a:lnSpc>
            </a:pPr>
            <a:r>
              <a:rPr lang="en-US" sz="3822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Voice Enabled Form Filling Project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0ACF84-A111-7660-1C9D-D4646B8AC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C48F4AB-92FC-29D1-AEFA-F8095CA3C75D}"/>
              </a:ext>
            </a:extLst>
          </p:cNvPr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53306068-D8C0-0CE7-68F5-FBE0267840DA}"/>
              </a:ext>
            </a:extLst>
          </p:cNvPr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8D2ED265-F6D1-032C-33F5-3EB2FE6652B1}"/>
              </a:ext>
            </a:extLst>
          </p:cNvPr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5F968330-4A22-6616-1A9D-008A8F944EEC}"/>
              </a:ext>
            </a:extLst>
          </p:cNvPr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7038B068-AED5-E1F1-D5E3-BFDA8CF3C631}"/>
              </a:ext>
            </a:extLst>
          </p:cNvPr>
          <p:cNvGrpSpPr/>
          <p:nvPr/>
        </p:nvGrpSpPr>
        <p:grpSpPr>
          <a:xfrm>
            <a:off x="3680066" y="571500"/>
            <a:ext cx="6201407" cy="1773322"/>
            <a:chOff x="0" y="0"/>
            <a:chExt cx="2747400" cy="8128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918B9A4-9D64-3D1B-C80E-502C269B4A70}"/>
                </a:ext>
              </a:extLst>
            </p:cNvPr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2711FBC9-AB76-A49F-B4C8-0C12B886C0F2}"/>
                </a:ext>
              </a:extLst>
            </p:cNvPr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609A8B8A-9A01-CC78-8D6B-CFC0F2D4DEE3}"/>
              </a:ext>
            </a:extLst>
          </p:cNvPr>
          <p:cNvGrpSpPr/>
          <p:nvPr/>
        </p:nvGrpSpPr>
        <p:grpSpPr>
          <a:xfrm>
            <a:off x="3822250" y="713684"/>
            <a:ext cx="6201407" cy="1773322"/>
            <a:chOff x="0" y="0"/>
            <a:chExt cx="2747400" cy="81280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37C31B25-3E00-7A1C-F567-53C4B5999249}"/>
                </a:ext>
              </a:extLst>
            </p:cNvPr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81A5AE87-2FFA-7C13-3551-D34F0672EE1E}"/>
                </a:ext>
              </a:extLst>
            </p:cNvPr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>
            <a:extLst>
              <a:ext uri="{FF2B5EF4-FFF2-40B4-BE49-F238E27FC236}">
                <a16:creationId xmlns:a16="http://schemas.microsoft.com/office/drawing/2014/main" id="{052491F8-A72B-B36F-CA2A-F2DAEFC5A0A3}"/>
              </a:ext>
            </a:extLst>
          </p:cNvPr>
          <p:cNvSpPr txBox="1"/>
          <p:nvPr/>
        </p:nvSpPr>
        <p:spPr>
          <a:xfrm>
            <a:off x="3788627" y="1083862"/>
            <a:ext cx="6236194" cy="7752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 dirty="0">
                <a:solidFill>
                  <a:srgbClr val="000000"/>
                </a:solidFill>
                <a:latin typeface="League Spartan"/>
              </a:rPr>
              <a:t>Competitive</a:t>
            </a:r>
            <a:r>
              <a:rPr lang="en-US" sz="5400" dirty="0"/>
              <a:t> </a:t>
            </a:r>
            <a:r>
              <a:rPr lang="en-US" sz="4930" dirty="0">
                <a:solidFill>
                  <a:srgbClr val="000000"/>
                </a:solidFill>
                <a:latin typeface="League Spartan"/>
              </a:rPr>
              <a:t>Edge</a:t>
            </a:r>
            <a:endParaRPr lang="en-US" sz="4930" dirty="0">
              <a:solidFill>
                <a:srgbClr val="000000"/>
              </a:solidFill>
              <a:latin typeface="League Spartan"/>
              <a:sym typeface="League Spartan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57DEEA-3715-9566-320D-5076D9AC9438}"/>
              </a:ext>
            </a:extLst>
          </p:cNvPr>
          <p:cNvSpPr txBox="1"/>
          <p:nvPr/>
        </p:nvSpPr>
        <p:spPr>
          <a:xfrm>
            <a:off x="3200400" y="2697640"/>
            <a:ext cx="9601200" cy="6478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770" b="1" dirty="0"/>
              <a:t>🔹 </a:t>
            </a:r>
            <a:r>
              <a:rPr lang="en-US" sz="3800" b="1" dirty="0"/>
              <a:t>Why Beyond QWERTY?</a:t>
            </a:r>
          </a:p>
          <a:p>
            <a:endParaRPr lang="en-US" sz="3770" b="1" dirty="0"/>
          </a:p>
          <a:p>
            <a:r>
              <a:rPr lang="en-US" sz="3770" dirty="0"/>
              <a:t>✅ </a:t>
            </a:r>
            <a:r>
              <a:rPr lang="en-US" sz="3770" b="1" dirty="0"/>
              <a:t>Voice-Enabled Input</a:t>
            </a:r>
            <a:r>
              <a:rPr lang="en-US" sz="3770" dirty="0"/>
              <a:t> – No need for typing, making form-filling easier.</a:t>
            </a:r>
            <a:br>
              <a:rPr lang="en-US" sz="3770" dirty="0"/>
            </a:br>
            <a:r>
              <a:rPr lang="en-US" sz="3770" dirty="0"/>
              <a:t>✅ </a:t>
            </a:r>
            <a:r>
              <a:rPr lang="en-US" sz="3770" b="1" dirty="0"/>
              <a:t>Multi-Language Support</a:t>
            </a:r>
            <a:r>
              <a:rPr lang="en-US" sz="3770" dirty="0"/>
              <a:t> – Overcomes language barriers for diverse users.</a:t>
            </a:r>
            <a:br>
              <a:rPr lang="en-US" sz="3770" dirty="0"/>
            </a:br>
            <a:r>
              <a:rPr lang="en-US" sz="3770" dirty="0"/>
              <a:t>✅ </a:t>
            </a:r>
            <a:r>
              <a:rPr lang="en-US" sz="3770" b="1" dirty="0"/>
              <a:t>AI-Powered Error Correction</a:t>
            </a:r>
            <a:r>
              <a:rPr lang="en-US" sz="3770" dirty="0"/>
              <a:t> – Ensures accuracy and efficiency.</a:t>
            </a:r>
            <a:br>
              <a:rPr lang="en-US" sz="3770" dirty="0"/>
            </a:br>
            <a:r>
              <a:rPr lang="en-US" sz="3770" dirty="0"/>
              <a:t>✅ </a:t>
            </a:r>
            <a:r>
              <a:rPr lang="en-US" sz="3770" b="1" dirty="0"/>
              <a:t>Scalability &amp; Industry Use</a:t>
            </a:r>
            <a:r>
              <a:rPr lang="en-US" sz="3770" dirty="0"/>
              <a:t> – Can be integrated into banking, healthcare, and enterprise automation.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59D5129-016D-959A-85F8-E07C82E06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6800" y="2939389"/>
            <a:ext cx="5412704" cy="5995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129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6" name="Group 6"/>
          <p:cNvGrpSpPr/>
          <p:nvPr/>
        </p:nvGrpSpPr>
        <p:grpSpPr>
          <a:xfrm>
            <a:off x="6150391" y="747655"/>
            <a:ext cx="5994124" cy="1773322"/>
            <a:chOff x="0" y="0"/>
            <a:chExt cx="27474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292574" y="889839"/>
            <a:ext cx="5994124" cy="1773322"/>
            <a:chOff x="0" y="0"/>
            <a:chExt cx="27474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256092" y="-432"/>
            <a:ext cx="18544092" cy="10287432"/>
          </a:xfrm>
          <a:custGeom>
            <a:avLst/>
            <a:gdLst/>
            <a:ahLst/>
            <a:cxnLst/>
            <a:rect l="l" t="t" r="r" b="b"/>
            <a:pathLst>
              <a:path w="18544092" h="10287432">
                <a:moveTo>
                  <a:pt x="0" y="0"/>
                </a:moveTo>
                <a:lnTo>
                  <a:pt x="18544092" y="0"/>
                </a:lnTo>
                <a:lnTo>
                  <a:pt x="18544092" y="10287432"/>
                </a:lnTo>
                <a:lnTo>
                  <a:pt x="0" y="102874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t="-40129" b="-40129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3530853" y="3271773"/>
            <a:ext cx="12184314" cy="4631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252"/>
              </a:lnSpc>
            </a:pPr>
            <a:r>
              <a:rPr lang="en-US" sz="3751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🌍 </a:t>
            </a:r>
            <a:r>
              <a:rPr lang="en-US" sz="3751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Global Expansion </a:t>
            </a:r>
            <a:r>
              <a:rPr lang="en-US" sz="3751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Support for more languages &amp; dialects.</a:t>
            </a:r>
          </a:p>
          <a:p>
            <a:pPr algn="just">
              <a:lnSpc>
                <a:spcPts val="5252"/>
              </a:lnSpc>
            </a:pPr>
            <a:r>
              <a:rPr lang="en-US" sz="3751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🧠</a:t>
            </a:r>
            <a:r>
              <a:rPr lang="en-US" sz="3751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Advanced AI</a:t>
            </a:r>
            <a:r>
              <a:rPr lang="en-US" sz="3751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–Improved speech recognition &amp; NLP accuracy</a:t>
            </a:r>
          </a:p>
          <a:p>
            <a:pPr algn="just">
              <a:lnSpc>
                <a:spcPts val="5252"/>
              </a:lnSpc>
            </a:pPr>
            <a:r>
              <a:rPr lang="en-US" sz="3751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📲</a:t>
            </a:r>
            <a:r>
              <a:rPr lang="en-US" sz="3751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Cross-Platform Integration</a:t>
            </a:r>
            <a:r>
              <a:rPr lang="en-US" sz="3751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Mobile, web, and smart devices</a:t>
            </a:r>
          </a:p>
          <a:p>
            <a:pPr algn="just">
              <a:lnSpc>
                <a:spcPts val="5252"/>
              </a:lnSpc>
            </a:pPr>
            <a:r>
              <a:rPr lang="en-US" sz="3751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🔒</a:t>
            </a:r>
            <a:r>
              <a:rPr lang="en-US" sz="3751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Enhanced Security</a:t>
            </a:r>
            <a:r>
              <a:rPr lang="en-US" sz="3751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–Stronger encryption &amp; compliance   measures.</a:t>
            </a:r>
          </a:p>
          <a:p>
            <a:pPr algn="just">
              <a:lnSpc>
                <a:spcPts val="5252"/>
              </a:lnSpc>
            </a:pPr>
            <a:r>
              <a:rPr lang="en-US" sz="3751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🤖 </a:t>
            </a:r>
            <a:r>
              <a:rPr lang="en-US" sz="3751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AI Automation</a:t>
            </a:r>
            <a:r>
              <a:rPr lang="en-US" sz="3751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Smart suggestions &amp; predictive form-filling.</a:t>
            </a:r>
          </a:p>
          <a:p>
            <a:pPr algn="just">
              <a:lnSpc>
                <a:spcPts val="5252"/>
              </a:lnSpc>
            </a:pPr>
            <a:endParaRPr lang="en-US" sz="3751" dirty="0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6258951" y="1260017"/>
            <a:ext cx="6027748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FUTURE SCOPE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TextBox 6"/>
          <p:cNvSpPr txBox="1"/>
          <p:nvPr/>
        </p:nvSpPr>
        <p:spPr>
          <a:xfrm>
            <a:off x="2648656" y="2113804"/>
            <a:ext cx="9698462" cy="6874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</a:pPr>
            <a:endParaRPr dirty="0"/>
          </a:p>
          <a:p>
            <a:pPr marL="770968" lvl="1" indent="-385484" algn="l">
              <a:lnSpc>
                <a:spcPts val="4999"/>
              </a:lnSpc>
              <a:buFont typeface="Arial"/>
              <a:buChar char="•"/>
            </a:pPr>
            <a:r>
              <a:rPr lang="en-US" sz="3570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</a:t>
            </a:r>
            <a:r>
              <a:rPr lang="en-US" sz="3570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Efficient &amp; Accessible</a:t>
            </a:r>
            <a:r>
              <a:rPr lang="en-US" sz="3570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– Voice-enabled form filling reduces manual effort, making it faster and easier for all users.</a:t>
            </a:r>
          </a:p>
          <a:p>
            <a:pPr marL="770968" lvl="1" indent="-385484" algn="l">
              <a:lnSpc>
                <a:spcPts val="4999"/>
              </a:lnSpc>
              <a:buFont typeface="Arial"/>
              <a:buChar char="•"/>
            </a:pPr>
            <a:r>
              <a:rPr lang="en-US" sz="3570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</a:t>
            </a:r>
            <a:r>
              <a:rPr lang="en-US" sz="3570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Inclusive &amp; Scalable </a:t>
            </a:r>
            <a:r>
              <a:rPr lang="en-US" sz="3570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Supports multiple languages and adapts to diverse user needs, enhancing digital accessibility.</a:t>
            </a:r>
          </a:p>
          <a:p>
            <a:pPr marL="770968" lvl="1" indent="-385484" algn="l">
              <a:lnSpc>
                <a:spcPts val="4999"/>
              </a:lnSpc>
              <a:buFont typeface="Arial"/>
              <a:buChar char="•"/>
            </a:pPr>
            <a:r>
              <a:rPr lang="en-US" sz="3570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 Secure &amp; Future-Ready </a:t>
            </a:r>
            <a:r>
              <a:rPr lang="en-US" sz="3570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Ensures data privacy while leveraging AI for improved accuracy and seamless integration across platforms.</a:t>
            </a:r>
          </a:p>
          <a:p>
            <a:pPr algn="ctr">
              <a:lnSpc>
                <a:spcPts val="4999"/>
              </a:lnSpc>
            </a:pPr>
            <a:endParaRPr lang="en-US" sz="3570" dirty="0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680067" y="407157"/>
            <a:ext cx="5994124" cy="1773322"/>
            <a:chOff x="0" y="0"/>
            <a:chExt cx="27474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822251" y="549341"/>
            <a:ext cx="5994124" cy="1773322"/>
            <a:chOff x="0" y="0"/>
            <a:chExt cx="27474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2527197" y="2623202"/>
            <a:ext cx="5594290" cy="5922011"/>
          </a:xfrm>
          <a:custGeom>
            <a:avLst/>
            <a:gdLst/>
            <a:ahLst/>
            <a:cxnLst/>
            <a:rect l="l" t="t" r="r" b="b"/>
            <a:pathLst>
              <a:path w="5594290" h="5922011">
                <a:moveTo>
                  <a:pt x="0" y="0"/>
                </a:moveTo>
                <a:lnTo>
                  <a:pt x="5594290" y="0"/>
                </a:lnTo>
                <a:lnTo>
                  <a:pt x="5594290" y="5922011"/>
                </a:lnTo>
                <a:lnTo>
                  <a:pt x="0" y="59220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534" r="-3324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3788627" y="919519"/>
            <a:ext cx="6027748" cy="748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CONCLUSION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D3F34-7CB5-CA02-D2A7-B543584D7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CC62FF5-679C-A916-09A0-57A0E23038D5}"/>
              </a:ext>
            </a:extLst>
          </p:cNvPr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E778CB4A-0B5D-BF09-24FC-27EA51474FF0}"/>
              </a:ext>
            </a:extLst>
          </p:cNvPr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090E3034-F43D-6690-1A27-2F8EACC1C413}"/>
              </a:ext>
            </a:extLst>
          </p:cNvPr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E38BF76-3959-878A-47F6-83DAB66E2A36}"/>
              </a:ext>
            </a:extLst>
          </p:cNvPr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A97E0030-BAF5-EF96-5C22-60123F6AA4AE}"/>
              </a:ext>
            </a:extLst>
          </p:cNvPr>
          <p:cNvGrpSpPr/>
          <p:nvPr/>
        </p:nvGrpSpPr>
        <p:grpSpPr>
          <a:xfrm>
            <a:off x="5715000" y="342900"/>
            <a:ext cx="5994124" cy="1773322"/>
            <a:chOff x="0" y="0"/>
            <a:chExt cx="2747400" cy="8128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3863C83-8FCD-6C15-2888-6F03939787B5}"/>
                </a:ext>
              </a:extLst>
            </p:cNvPr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AB52B7F7-7986-1DA4-3849-31C21A292A45}"/>
                </a:ext>
              </a:extLst>
            </p:cNvPr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DB272C42-0957-D9E3-4D60-1DFAC56315FA}"/>
              </a:ext>
            </a:extLst>
          </p:cNvPr>
          <p:cNvGrpSpPr/>
          <p:nvPr/>
        </p:nvGrpSpPr>
        <p:grpSpPr>
          <a:xfrm>
            <a:off x="5857184" y="381178"/>
            <a:ext cx="6001027" cy="1817088"/>
            <a:chOff x="0" y="-47625"/>
            <a:chExt cx="2750564" cy="83286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7DF9FCB5-1CE0-B850-80A0-D7098D559A2E}"/>
                </a:ext>
              </a:extLst>
            </p:cNvPr>
            <p:cNvSpPr/>
            <p:nvPr/>
          </p:nvSpPr>
          <p:spPr>
            <a:xfrm>
              <a:off x="3164" y="-27565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  <p:txBody>
            <a:bodyPr/>
            <a:lstStyle/>
            <a:p>
              <a:pPr algn="ctr">
                <a:lnSpc>
                  <a:spcPct val="150000"/>
                </a:lnSpc>
              </a:pPr>
              <a:r>
                <a:rPr lang="en-US" sz="4990" b="1" dirty="0">
                  <a:latin typeface="League Spartan" panose="020B0604020202020204" charset="0"/>
                </a:rPr>
                <a:t>Next Steps</a:t>
              </a:r>
            </a:p>
            <a:p>
              <a:pPr algn="ctr"/>
              <a:endParaRPr lang="en-US" sz="4990" dirty="0">
                <a:latin typeface="League Spartan" panose="020B0604020202020204" charset="0"/>
              </a:endParaRPr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BD0FC1C0-EC28-6D2C-E96D-816646A753B2}"/>
                </a:ext>
              </a:extLst>
            </p:cNvPr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0E97E4F-72B9-B7DA-A552-8D68A6F78953}"/>
              </a:ext>
            </a:extLst>
          </p:cNvPr>
          <p:cNvSpPr txBox="1"/>
          <p:nvPr/>
        </p:nvSpPr>
        <p:spPr>
          <a:xfrm>
            <a:off x="914297" y="2289171"/>
            <a:ext cx="136936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u="sng" dirty="0"/>
              <a:t>Let’s Build the Future!!!</a:t>
            </a:r>
            <a:endParaRPr lang="en-US" sz="4800" u="sng" dirty="0"/>
          </a:p>
          <a:p>
            <a:pPr algn="ctr"/>
            <a:endParaRPr lang="en-US" sz="3200" u="sng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7BB378-C993-2F77-5CB0-30502DFFCFCE}"/>
              </a:ext>
            </a:extLst>
          </p:cNvPr>
          <p:cNvSpPr txBox="1"/>
          <p:nvPr/>
        </p:nvSpPr>
        <p:spPr>
          <a:xfrm>
            <a:off x="8458200" y="3358098"/>
            <a:ext cx="914400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00" dirty="0"/>
              <a:t>🔹 </a:t>
            </a:r>
            <a:r>
              <a:rPr lang="en-US" sz="3500" b="1" dirty="0"/>
              <a:t>Expanding Beyond QWERTY</a:t>
            </a:r>
            <a:r>
              <a:rPr lang="en-US" sz="3500" dirty="0"/>
              <a:t> – Integrating more AI automation for seamless form filling.</a:t>
            </a:r>
            <a:br>
              <a:rPr lang="en-US" sz="3500" dirty="0"/>
            </a:br>
            <a:r>
              <a:rPr lang="en-US" sz="3500" dirty="0"/>
              <a:t> </a:t>
            </a:r>
            <a:r>
              <a:rPr lang="en-US" sz="3500" b="1" dirty="0"/>
              <a:t>🤝 Industry Partnerships</a:t>
            </a:r>
            <a:r>
              <a:rPr lang="en-US" sz="3500" dirty="0"/>
              <a:t> – Seeking collaborations for large-scale adoption.</a:t>
            </a:r>
            <a:br>
              <a:rPr lang="en-US" sz="3500" dirty="0"/>
            </a:br>
            <a:r>
              <a:rPr lang="en-US" sz="3500" dirty="0"/>
              <a:t> </a:t>
            </a:r>
            <a:r>
              <a:rPr lang="en-US" sz="3500" b="1" dirty="0"/>
              <a:t>📢 Spreading Awareness</a:t>
            </a:r>
            <a:r>
              <a:rPr lang="en-US" sz="3500" dirty="0"/>
              <a:t> – Engaging through webinars &amp; workshops.</a:t>
            </a:r>
            <a:br>
              <a:rPr lang="en-US" sz="3500" dirty="0"/>
            </a:br>
            <a:r>
              <a:rPr lang="en-US" sz="3500" b="1" dirty="0"/>
              <a:t>💡 Open-Source Growth</a:t>
            </a:r>
            <a:r>
              <a:rPr lang="en-US" sz="3500" dirty="0"/>
              <a:t> – Encouraging contributions for continuous enhancements.</a:t>
            </a:r>
            <a:br>
              <a:rPr lang="en-US" sz="3500" dirty="0"/>
            </a:br>
            <a:r>
              <a:rPr lang="en-US" sz="3500" b="1" dirty="0"/>
              <a:t>📩 Let’s Connect!</a:t>
            </a:r>
            <a:r>
              <a:rPr lang="en-US" sz="3500" dirty="0"/>
              <a:t> – Get in touch to collaborate and shape the future together.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A87DF36-736E-7C70-30E8-838948C7D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801" y="2756668"/>
            <a:ext cx="6652044" cy="625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402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TextBox 6"/>
          <p:cNvSpPr txBox="1"/>
          <p:nvPr/>
        </p:nvSpPr>
        <p:spPr>
          <a:xfrm>
            <a:off x="1828914" y="4195354"/>
            <a:ext cx="14698546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754"/>
              </a:lnSpc>
              <a:spcBef>
                <a:spcPct val="0"/>
              </a:spcBef>
            </a:pPr>
            <a:r>
              <a:rPr lang="en-US" sz="13962" b="1" u="none" strike="noStrike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 flipH="1" flipV="1">
            <a:off x="14998729" y="-1261755"/>
            <a:ext cx="6969338" cy="6310418"/>
          </a:xfrm>
          <a:custGeom>
            <a:avLst/>
            <a:gdLst/>
            <a:ahLst/>
            <a:cxnLst/>
            <a:rect l="l" t="t" r="r" b="b"/>
            <a:pathLst>
              <a:path w="6969338" h="6310418">
                <a:moveTo>
                  <a:pt x="6969338" y="6310419"/>
                </a:moveTo>
                <a:lnTo>
                  <a:pt x="0" y="6310419"/>
                </a:lnTo>
                <a:lnTo>
                  <a:pt x="0" y="0"/>
                </a:lnTo>
                <a:lnTo>
                  <a:pt x="6969338" y="0"/>
                </a:lnTo>
                <a:lnTo>
                  <a:pt x="6969338" y="631041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324077" y="6543421"/>
            <a:ext cx="6793079" cy="6150824"/>
          </a:xfrm>
          <a:custGeom>
            <a:avLst/>
            <a:gdLst/>
            <a:ahLst/>
            <a:cxnLst/>
            <a:rect l="l" t="t" r="r" b="b"/>
            <a:pathLst>
              <a:path w="6793079" h="6150824">
                <a:moveTo>
                  <a:pt x="0" y="0"/>
                </a:moveTo>
                <a:lnTo>
                  <a:pt x="6793079" y="0"/>
                </a:lnTo>
                <a:lnTo>
                  <a:pt x="6793079" y="6150824"/>
                </a:lnTo>
                <a:lnTo>
                  <a:pt x="0" y="61508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6815999" cy="6171577"/>
          </a:xfrm>
          <a:custGeom>
            <a:avLst/>
            <a:gdLst/>
            <a:ahLst/>
            <a:cxnLst/>
            <a:rect l="l" t="t" r="r" b="b"/>
            <a:pathLst>
              <a:path w="6815999" h="6171577">
                <a:moveTo>
                  <a:pt x="6815999" y="6171577"/>
                </a:moveTo>
                <a:lnTo>
                  <a:pt x="0" y="6171577"/>
                </a:lnTo>
                <a:lnTo>
                  <a:pt x="0" y="0"/>
                </a:lnTo>
                <a:lnTo>
                  <a:pt x="6815999" y="0"/>
                </a:lnTo>
                <a:lnTo>
                  <a:pt x="6815999" y="617157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6" name="Group 6"/>
          <p:cNvGrpSpPr/>
          <p:nvPr/>
        </p:nvGrpSpPr>
        <p:grpSpPr>
          <a:xfrm>
            <a:off x="6075846" y="1028700"/>
            <a:ext cx="5994124" cy="1773322"/>
            <a:chOff x="0" y="0"/>
            <a:chExt cx="27474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218030" y="1170884"/>
            <a:ext cx="5994124" cy="1773322"/>
            <a:chOff x="0" y="0"/>
            <a:chExt cx="27474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04273" y="3681900"/>
            <a:ext cx="5392265" cy="5053404"/>
            <a:chOff x="0" y="0"/>
            <a:chExt cx="737548" cy="69119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737548" cy="691199"/>
            </a:xfrm>
            <a:custGeom>
              <a:avLst/>
              <a:gdLst/>
              <a:ahLst/>
              <a:cxnLst/>
              <a:rect l="l" t="t" r="r" b="b"/>
              <a:pathLst>
                <a:path w="737548" h="691199">
                  <a:moveTo>
                    <a:pt x="0" y="0"/>
                  </a:moveTo>
                  <a:lnTo>
                    <a:pt x="737548" y="0"/>
                  </a:lnTo>
                  <a:lnTo>
                    <a:pt x="737548" y="691199"/>
                  </a:lnTo>
                  <a:lnTo>
                    <a:pt x="0" y="691199"/>
                  </a:lnTo>
                  <a:close/>
                </a:path>
              </a:pathLst>
            </a:custGeom>
            <a:blipFill>
              <a:blip r:embed="rId4"/>
              <a:stretch>
                <a:fillRect t="-1652" b="-5053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6091583" y="3681900"/>
            <a:ext cx="11491577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 algn="l">
              <a:lnSpc>
                <a:spcPts val="4789"/>
              </a:lnSpc>
              <a:buFont typeface="Arial" panose="020B0604020202020204" pitchFamily="34" charset="0"/>
              <a:buChar char="•"/>
            </a:pPr>
            <a:r>
              <a:rPr lang="en-US" sz="3600" b="1" dirty="0"/>
              <a:t>"Beyond QWERTY"</a:t>
            </a:r>
            <a:r>
              <a:rPr lang="en-US" sz="3600" dirty="0"/>
              <a:t> is an AI-powered, voice-enabled form-filling system.</a:t>
            </a:r>
          </a:p>
          <a:p>
            <a:pPr marL="571500" indent="-571500" algn="l">
              <a:lnSpc>
                <a:spcPts val="4789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It utilizes </a:t>
            </a:r>
            <a:r>
              <a:rPr lang="en-US" sz="3600" b="1" dirty="0"/>
              <a:t>speech recognition</a:t>
            </a:r>
            <a:r>
              <a:rPr lang="en-US" sz="3600" dirty="0"/>
              <a:t> to allow users to fill forms effortlessly.</a:t>
            </a:r>
          </a:p>
          <a:p>
            <a:pPr marL="571500" indent="-571500" algn="l">
              <a:lnSpc>
                <a:spcPts val="4789"/>
              </a:lnSpc>
              <a:buFont typeface="Arial" panose="020B0604020202020204" pitchFamily="34" charset="0"/>
              <a:buChar char="•"/>
            </a:pPr>
            <a:r>
              <a:rPr lang="en-US" sz="3600" b="1" dirty="0"/>
              <a:t>Reduces typing effort</a:t>
            </a:r>
            <a:r>
              <a:rPr lang="en-US" sz="3600" dirty="0"/>
              <a:t> and eliminates manual data entry challenges.</a:t>
            </a:r>
          </a:p>
          <a:p>
            <a:pPr marL="571500" indent="-571500" algn="l">
              <a:lnSpc>
                <a:spcPts val="4789"/>
              </a:lnSpc>
              <a:buFont typeface="Arial" panose="020B0604020202020204" pitchFamily="34" charset="0"/>
              <a:buChar char="•"/>
            </a:pPr>
            <a:r>
              <a:rPr lang="en-US" sz="3600" b="1" dirty="0"/>
              <a:t>Breaks language barriers</a:t>
            </a:r>
            <a:r>
              <a:rPr lang="en-US" sz="3600" dirty="0"/>
              <a:t>, improving inclusivity in digital interactions.</a:t>
            </a:r>
            <a:endParaRPr lang="en-US" sz="3421" dirty="0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184406" y="1541062"/>
            <a:ext cx="6027748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INTRODUCTION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-194250"/>
            <a:ext cx="18288000" cy="10481250"/>
          </a:xfrm>
          <a:custGeom>
            <a:avLst/>
            <a:gdLst/>
            <a:ahLst/>
            <a:cxnLst/>
            <a:rect l="l" t="t" r="r" b="b"/>
            <a:pathLst>
              <a:path w="18288000" h="10481250">
                <a:moveTo>
                  <a:pt x="0" y="0"/>
                </a:moveTo>
                <a:lnTo>
                  <a:pt x="18288000" y="0"/>
                </a:lnTo>
                <a:lnTo>
                  <a:pt x="18288000" y="10481250"/>
                </a:lnTo>
                <a:lnTo>
                  <a:pt x="0" y="104812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t="-28509" b="-45973"/>
            </a:stretch>
          </a:blipFill>
        </p:spPr>
      </p:sp>
      <p:sp>
        <p:nvSpPr>
          <p:cNvPr id="4" name="Freeform 4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7" name="Group 7"/>
          <p:cNvGrpSpPr/>
          <p:nvPr/>
        </p:nvGrpSpPr>
        <p:grpSpPr>
          <a:xfrm>
            <a:off x="5757332" y="1602056"/>
            <a:ext cx="5994124" cy="1773322"/>
            <a:chOff x="0" y="0"/>
            <a:chExt cx="27474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899516" y="1744239"/>
            <a:ext cx="5994124" cy="1773322"/>
            <a:chOff x="0" y="0"/>
            <a:chExt cx="27474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3021216" y="3786164"/>
            <a:ext cx="12679730" cy="4874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34"/>
              </a:lnSpc>
            </a:pPr>
            <a:endParaRPr dirty="0"/>
          </a:p>
          <a:p>
            <a:pPr marL="745482" lvl="1" indent="-372741" algn="l">
              <a:lnSpc>
                <a:spcPts val="4834"/>
              </a:lnSpc>
              <a:buFont typeface="Arial"/>
              <a:buChar char="•"/>
            </a:pPr>
            <a:r>
              <a:rPr lang="en-US" sz="3452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Traditional form filling is time-consuming and error-prone.</a:t>
            </a:r>
          </a:p>
          <a:p>
            <a:pPr marL="745482" lvl="1" indent="-372741" algn="l">
              <a:lnSpc>
                <a:spcPts val="4834"/>
              </a:lnSpc>
              <a:buFont typeface="Arial"/>
              <a:buChar char="•"/>
            </a:pPr>
            <a:r>
              <a:rPr lang="en-US" sz="3452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Typing difficulties for non-tech users, elderly individuals, and differently-abled people.</a:t>
            </a:r>
          </a:p>
          <a:p>
            <a:pPr marL="745482" lvl="1" indent="-372741" algn="l">
              <a:lnSpc>
                <a:spcPts val="4834"/>
              </a:lnSpc>
              <a:buFont typeface="Arial"/>
              <a:buChar char="•"/>
            </a:pPr>
            <a:r>
              <a:rPr lang="en-US" sz="3452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Language barriers make it hard for vernacular users to fill forms.</a:t>
            </a:r>
          </a:p>
          <a:p>
            <a:pPr marL="745482" lvl="1" indent="-372741" algn="l">
              <a:lnSpc>
                <a:spcPts val="4834"/>
              </a:lnSpc>
              <a:buFont typeface="Arial"/>
              <a:buChar char="•"/>
            </a:pPr>
            <a:r>
              <a:rPr lang="en-US" sz="3452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Need for a voice-enabled, AI-powered solution to simplify the process.</a:t>
            </a:r>
          </a:p>
          <a:p>
            <a:pPr algn="l">
              <a:lnSpc>
                <a:spcPts val="4834"/>
              </a:lnSpc>
            </a:pPr>
            <a:endParaRPr lang="en-US" sz="3452" dirty="0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865892" y="2114418"/>
            <a:ext cx="6027748" cy="748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PROBLEMS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3082137" y="-495020"/>
            <a:ext cx="9287959" cy="8409825"/>
          </a:xfrm>
          <a:custGeom>
            <a:avLst/>
            <a:gdLst/>
            <a:ahLst/>
            <a:cxnLst/>
            <a:rect l="l" t="t" r="r" b="b"/>
            <a:pathLst>
              <a:path w="9287959" h="8409825">
                <a:moveTo>
                  <a:pt x="9287960" y="8409824"/>
                </a:moveTo>
                <a:lnTo>
                  <a:pt x="0" y="8409824"/>
                </a:lnTo>
                <a:lnTo>
                  <a:pt x="0" y="0"/>
                </a:lnTo>
                <a:lnTo>
                  <a:pt x="9287960" y="0"/>
                </a:lnTo>
                <a:lnTo>
                  <a:pt x="9287960" y="840982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607933" y="804978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7"/>
                </a:lnTo>
                <a:lnTo>
                  <a:pt x="0" y="66642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flipH="1">
            <a:off x="8303269" y="8738243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3" y="0"/>
                </a:moveTo>
                <a:lnTo>
                  <a:pt x="0" y="0"/>
                </a:lnTo>
                <a:lnTo>
                  <a:pt x="0" y="6664266"/>
                </a:lnTo>
                <a:lnTo>
                  <a:pt x="7360133" y="6664266"/>
                </a:lnTo>
                <a:lnTo>
                  <a:pt x="736013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5" name="Group 5"/>
          <p:cNvGrpSpPr/>
          <p:nvPr/>
        </p:nvGrpSpPr>
        <p:grpSpPr>
          <a:xfrm>
            <a:off x="808505" y="632349"/>
            <a:ext cx="5994124" cy="1773322"/>
            <a:chOff x="0" y="0"/>
            <a:chExt cx="27474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50689" y="774533"/>
            <a:ext cx="5994124" cy="1773322"/>
            <a:chOff x="0" y="0"/>
            <a:chExt cx="27474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08505" y="2977895"/>
            <a:ext cx="9883636" cy="4636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03"/>
              </a:lnSpc>
            </a:pPr>
            <a:r>
              <a:rPr lang="en-US" sz="32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✅ </a:t>
            </a:r>
            <a:r>
              <a:rPr lang="en-US" sz="3288" b="1" u="sng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Voice-Enabled Form Filling</a:t>
            </a:r>
            <a:r>
              <a:rPr lang="en-US" sz="32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– Users can speak instead of typing, making the process faster and more convenient.</a:t>
            </a:r>
          </a:p>
          <a:p>
            <a:pPr algn="l">
              <a:lnSpc>
                <a:spcPts val="4603"/>
              </a:lnSpc>
            </a:pPr>
            <a:r>
              <a:rPr lang="en-US" sz="32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✅ </a:t>
            </a:r>
            <a:r>
              <a:rPr lang="en-US" sz="3288" b="1" u="sng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AI-Powered Error Correction</a:t>
            </a:r>
            <a:r>
              <a:rPr lang="en-US" sz="32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– NLP ensures accurate text input, reducing mistakes in form entries.</a:t>
            </a:r>
          </a:p>
          <a:p>
            <a:pPr algn="l">
              <a:lnSpc>
                <a:spcPts val="4603"/>
              </a:lnSpc>
            </a:pPr>
            <a:r>
              <a:rPr lang="en-US" sz="32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✅</a:t>
            </a:r>
            <a:r>
              <a:rPr lang="en-US" sz="3288" b="1" u="sng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 User-Friendly Interface</a:t>
            </a:r>
            <a:r>
              <a:rPr lang="en-US" sz="32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– Simple and intuitive UI for easy navigation, even for non-tech users.</a:t>
            </a:r>
          </a:p>
          <a:p>
            <a:pPr algn="l">
              <a:lnSpc>
                <a:spcPts val="4603"/>
              </a:lnSpc>
            </a:pPr>
            <a:r>
              <a:rPr lang="en-US" sz="32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✅ </a:t>
            </a:r>
            <a:r>
              <a:rPr lang="en-US" sz="3288" b="1" u="sng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Accessibility for All</a:t>
            </a:r>
            <a:r>
              <a:rPr lang="en-US" sz="32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– Designed to assist elderly users and differently-abled individuals.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7066" y="1144711"/>
            <a:ext cx="6027748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SOLUTION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879928-D181-BC7F-AA76-1A228C6992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5114" y="625670"/>
            <a:ext cx="6904161" cy="44416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5DCC75-7926-DD7C-6557-4FD6622DD7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5113" y="5497340"/>
            <a:ext cx="6904162" cy="4458876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3082137" y="-495020"/>
            <a:ext cx="9287959" cy="8409825"/>
          </a:xfrm>
          <a:custGeom>
            <a:avLst/>
            <a:gdLst/>
            <a:ahLst/>
            <a:cxnLst/>
            <a:rect l="l" t="t" r="r" b="b"/>
            <a:pathLst>
              <a:path w="9287959" h="8409825">
                <a:moveTo>
                  <a:pt x="9287960" y="8409824"/>
                </a:moveTo>
                <a:lnTo>
                  <a:pt x="0" y="8409824"/>
                </a:lnTo>
                <a:lnTo>
                  <a:pt x="0" y="0"/>
                </a:lnTo>
                <a:lnTo>
                  <a:pt x="9287960" y="0"/>
                </a:lnTo>
                <a:lnTo>
                  <a:pt x="9287960" y="840982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607933" y="804978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7"/>
                </a:lnTo>
                <a:lnTo>
                  <a:pt x="0" y="66642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flipH="1">
            <a:off x="8303269" y="8738243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3" y="0"/>
                </a:moveTo>
                <a:lnTo>
                  <a:pt x="0" y="0"/>
                </a:lnTo>
                <a:lnTo>
                  <a:pt x="0" y="6664266"/>
                </a:lnTo>
                <a:lnTo>
                  <a:pt x="7360133" y="6664266"/>
                </a:lnTo>
                <a:lnTo>
                  <a:pt x="736013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5" name="Group 5"/>
          <p:cNvGrpSpPr/>
          <p:nvPr/>
        </p:nvGrpSpPr>
        <p:grpSpPr>
          <a:xfrm>
            <a:off x="1028700" y="456194"/>
            <a:ext cx="8661273" cy="1773322"/>
            <a:chOff x="0" y="0"/>
            <a:chExt cx="3969884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69884" cy="812800"/>
            </a:xfrm>
            <a:custGeom>
              <a:avLst/>
              <a:gdLst/>
              <a:ahLst/>
              <a:cxnLst/>
              <a:rect l="l" t="t" r="r" b="b"/>
              <a:pathLst>
                <a:path w="3969884" h="812800">
                  <a:moveTo>
                    <a:pt x="3969884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3969884" y="624840"/>
                  </a:lnTo>
                  <a:lnTo>
                    <a:pt x="3969884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969884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598377"/>
            <a:ext cx="8866723" cy="1773322"/>
            <a:chOff x="0" y="0"/>
            <a:chExt cx="3969884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969884" cy="812800"/>
            </a:xfrm>
            <a:custGeom>
              <a:avLst/>
              <a:gdLst/>
              <a:ahLst/>
              <a:cxnLst/>
              <a:rect l="l" t="t" r="r" b="b"/>
              <a:pathLst>
                <a:path w="3969884" h="812800">
                  <a:moveTo>
                    <a:pt x="3969884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3969884" y="624840"/>
                  </a:lnTo>
                  <a:lnTo>
                    <a:pt x="3969884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969884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8257" y="2636417"/>
            <a:ext cx="3938855" cy="851368"/>
            <a:chOff x="0" y="0"/>
            <a:chExt cx="1037394" cy="22422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37394" cy="224229"/>
            </a:xfrm>
            <a:custGeom>
              <a:avLst/>
              <a:gdLst/>
              <a:ahLst/>
              <a:cxnLst/>
              <a:rect l="l" t="t" r="r" b="b"/>
              <a:pathLst>
                <a:path w="1037394" h="224229">
                  <a:moveTo>
                    <a:pt x="0" y="0"/>
                  </a:moveTo>
                  <a:lnTo>
                    <a:pt x="1037394" y="0"/>
                  </a:lnTo>
                  <a:lnTo>
                    <a:pt x="1037394" y="224229"/>
                  </a:lnTo>
                  <a:lnTo>
                    <a:pt x="0" y="224229"/>
                  </a:lnTo>
                  <a:close/>
                </a:path>
              </a:pathLst>
            </a:custGeom>
            <a:solidFill>
              <a:srgbClr val="9BDAE9">
                <a:alpha val="49804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1037394" cy="2718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64246" y="5291258"/>
            <a:ext cx="4009947" cy="917427"/>
            <a:chOff x="0" y="0"/>
            <a:chExt cx="1056118" cy="24162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56118" cy="241627"/>
            </a:xfrm>
            <a:custGeom>
              <a:avLst/>
              <a:gdLst/>
              <a:ahLst/>
              <a:cxnLst/>
              <a:rect l="l" t="t" r="r" b="b"/>
              <a:pathLst>
                <a:path w="1056118" h="241627">
                  <a:moveTo>
                    <a:pt x="0" y="0"/>
                  </a:moveTo>
                  <a:lnTo>
                    <a:pt x="1056118" y="0"/>
                  </a:lnTo>
                  <a:lnTo>
                    <a:pt x="1056118" y="241627"/>
                  </a:lnTo>
                  <a:lnTo>
                    <a:pt x="0" y="241627"/>
                  </a:lnTo>
                  <a:close/>
                </a:path>
              </a:pathLst>
            </a:custGeom>
            <a:solidFill>
              <a:srgbClr val="9BDAE9">
                <a:alpha val="49804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056118" cy="2892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764466" y="6408710"/>
            <a:ext cx="11764373" cy="1763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8827" lvl="1" indent="-359414" algn="l">
              <a:lnSpc>
                <a:spcPts val="4661"/>
              </a:lnSpc>
              <a:buFont typeface="Arial"/>
              <a:buChar char="•"/>
            </a:pPr>
            <a:r>
              <a:rPr lang="en-US" sz="3329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Gemini   </a:t>
            </a:r>
            <a:r>
              <a:rPr lang="en-US" sz="33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(For AI-driven text processing)</a:t>
            </a:r>
          </a:p>
          <a:p>
            <a:pPr marL="718827" lvl="1" indent="-359414" algn="l">
              <a:lnSpc>
                <a:spcPts val="4661"/>
              </a:lnSpc>
              <a:buFont typeface="Arial"/>
              <a:buChar char="•"/>
            </a:pPr>
            <a:r>
              <a:rPr lang="en-US" sz="3329" b="1" dirty="0" err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AssemblyAI</a:t>
            </a:r>
            <a:r>
              <a:rPr lang="en-US" sz="33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  (For speech-to-text conversion)</a:t>
            </a:r>
          </a:p>
          <a:p>
            <a:pPr algn="l">
              <a:lnSpc>
                <a:spcPts val="4661"/>
              </a:lnSpc>
            </a:pPr>
            <a:endParaRPr lang="en-US" sz="3329" dirty="0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grpSp>
        <p:nvGrpSpPr>
          <p:cNvPr id="18" name="Group 18"/>
          <p:cNvGrpSpPr/>
          <p:nvPr/>
        </p:nvGrpSpPr>
        <p:grpSpPr>
          <a:xfrm>
            <a:off x="1095991" y="7751735"/>
            <a:ext cx="4009947" cy="917427"/>
            <a:chOff x="0" y="0"/>
            <a:chExt cx="1056118" cy="24162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56118" cy="241627"/>
            </a:xfrm>
            <a:custGeom>
              <a:avLst/>
              <a:gdLst/>
              <a:ahLst/>
              <a:cxnLst/>
              <a:rect l="l" t="t" r="r" b="b"/>
              <a:pathLst>
                <a:path w="1056118" h="241627">
                  <a:moveTo>
                    <a:pt x="0" y="0"/>
                  </a:moveTo>
                  <a:lnTo>
                    <a:pt x="1056118" y="0"/>
                  </a:lnTo>
                  <a:lnTo>
                    <a:pt x="1056118" y="241627"/>
                  </a:lnTo>
                  <a:lnTo>
                    <a:pt x="0" y="241627"/>
                  </a:lnTo>
                  <a:close/>
                </a:path>
              </a:pathLst>
            </a:custGeom>
            <a:solidFill>
              <a:srgbClr val="9BDAE9">
                <a:alpha val="49804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1056118" cy="2892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10585851" y="790796"/>
            <a:ext cx="2130287" cy="1857236"/>
          </a:xfrm>
          <a:custGeom>
            <a:avLst/>
            <a:gdLst/>
            <a:ahLst/>
            <a:cxnLst/>
            <a:rect l="l" t="t" r="r" b="b"/>
            <a:pathLst>
              <a:path w="2130287" h="1857236">
                <a:moveTo>
                  <a:pt x="0" y="0"/>
                </a:moveTo>
                <a:lnTo>
                  <a:pt x="2130287" y="0"/>
                </a:lnTo>
                <a:lnTo>
                  <a:pt x="2130287" y="1857236"/>
                </a:lnTo>
                <a:lnTo>
                  <a:pt x="0" y="18572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1164" t="-6828" r="-43357" b="-12224"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0585851" y="4616357"/>
            <a:ext cx="2423086" cy="1668527"/>
          </a:xfrm>
          <a:custGeom>
            <a:avLst/>
            <a:gdLst/>
            <a:ahLst/>
            <a:cxnLst/>
            <a:rect l="l" t="t" r="r" b="b"/>
            <a:pathLst>
              <a:path w="2423086" h="1668527">
                <a:moveTo>
                  <a:pt x="0" y="0"/>
                </a:moveTo>
                <a:lnTo>
                  <a:pt x="2423087" y="0"/>
                </a:lnTo>
                <a:lnTo>
                  <a:pt x="2423087" y="1668528"/>
                </a:lnTo>
                <a:lnTo>
                  <a:pt x="0" y="166852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9944" r="-1220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3" name="Freeform 23"/>
          <p:cNvSpPr/>
          <p:nvPr/>
        </p:nvSpPr>
        <p:spPr>
          <a:xfrm>
            <a:off x="13082137" y="6484910"/>
            <a:ext cx="2344132" cy="1532044"/>
          </a:xfrm>
          <a:custGeom>
            <a:avLst/>
            <a:gdLst/>
            <a:ahLst/>
            <a:cxnLst/>
            <a:rect l="l" t="t" r="r" b="b"/>
            <a:pathLst>
              <a:path w="2344132" h="1532044">
                <a:moveTo>
                  <a:pt x="0" y="0"/>
                </a:moveTo>
                <a:lnTo>
                  <a:pt x="2344133" y="0"/>
                </a:lnTo>
                <a:lnTo>
                  <a:pt x="2344133" y="1532044"/>
                </a:lnTo>
                <a:lnTo>
                  <a:pt x="0" y="15320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7541" t="-36464" r="-43906" b="-28308"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0732251" y="8171992"/>
            <a:ext cx="2276687" cy="1589461"/>
          </a:xfrm>
          <a:custGeom>
            <a:avLst/>
            <a:gdLst/>
            <a:ahLst/>
            <a:cxnLst/>
            <a:rect l="l" t="t" r="r" b="b"/>
            <a:pathLst>
              <a:path w="2276687" h="1589461">
                <a:moveTo>
                  <a:pt x="0" y="0"/>
                </a:moveTo>
                <a:lnTo>
                  <a:pt x="2276687" y="0"/>
                </a:lnTo>
                <a:lnTo>
                  <a:pt x="2276687" y="1589460"/>
                </a:lnTo>
                <a:lnTo>
                  <a:pt x="0" y="158946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3184" r="-11595" b="-3184"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3008938" y="2871251"/>
            <a:ext cx="2352387" cy="1373206"/>
          </a:xfrm>
          <a:custGeom>
            <a:avLst/>
            <a:gdLst/>
            <a:ahLst/>
            <a:cxnLst/>
            <a:rect l="l" t="t" r="r" b="b"/>
            <a:pathLst>
              <a:path w="2352387" h="1373206">
                <a:moveTo>
                  <a:pt x="0" y="0"/>
                </a:moveTo>
                <a:lnTo>
                  <a:pt x="2352386" y="0"/>
                </a:lnTo>
                <a:lnTo>
                  <a:pt x="2352386" y="1373206"/>
                </a:lnTo>
                <a:lnTo>
                  <a:pt x="0" y="137320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6" name="TextBox 26"/>
          <p:cNvSpPr txBox="1"/>
          <p:nvPr/>
        </p:nvSpPr>
        <p:spPr>
          <a:xfrm>
            <a:off x="764466" y="3699426"/>
            <a:ext cx="11764373" cy="1172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8827" lvl="1" indent="-359414" algn="l">
              <a:lnSpc>
                <a:spcPts val="4661"/>
              </a:lnSpc>
              <a:buFont typeface="Arial"/>
              <a:buChar char="•"/>
            </a:pPr>
            <a:r>
              <a:rPr lang="en-US" sz="3329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Frontend</a:t>
            </a:r>
            <a:r>
              <a:rPr lang="en-US" sz="33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: </a:t>
            </a:r>
            <a:r>
              <a:rPr lang="en-US" sz="3329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React</a:t>
            </a:r>
            <a:r>
              <a:rPr lang="en-US" sz="33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.</a:t>
            </a:r>
            <a:r>
              <a:rPr lang="en-US" sz="3329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js         </a:t>
            </a:r>
            <a:r>
              <a:rPr lang="en-US" sz="33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(Hosted on </a:t>
            </a:r>
            <a:r>
              <a:rPr lang="en-US" sz="3329" dirty="0" err="1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Vercel</a:t>
            </a:r>
            <a:r>
              <a:rPr lang="en-US" sz="33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)</a:t>
            </a:r>
          </a:p>
          <a:p>
            <a:pPr marL="718827" lvl="1" indent="-359414" algn="l">
              <a:lnSpc>
                <a:spcPts val="4661"/>
              </a:lnSpc>
              <a:buFont typeface="Arial"/>
              <a:buChar char="•"/>
            </a:pPr>
            <a:r>
              <a:rPr lang="en-US" sz="3329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Backend</a:t>
            </a:r>
            <a:r>
              <a:rPr lang="en-US" sz="33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: </a:t>
            </a:r>
            <a:r>
              <a:rPr lang="en-US" sz="3329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Express</a:t>
            </a:r>
            <a:r>
              <a:rPr lang="en-US" sz="33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.</a:t>
            </a:r>
            <a:r>
              <a:rPr lang="en-US" sz="3329" b="1" dirty="0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js   </a:t>
            </a:r>
            <a:r>
              <a:rPr lang="en-US" sz="33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(Hosted on Render)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64246" y="2814101"/>
            <a:ext cx="3669568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FULL STACK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97022" y="5527419"/>
            <a:ext cx="3407883" cy="514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11"/>
              </a:lnSpc>
            </a:pPr>
            <a:r>
              <a:rPr lang="en-US" sz="300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AI SERVICES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85565" y="968556"/>
            <a:ext cx="8709858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TECHNOLOGY STACK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28767" y="7987895"/>
            <a:ext cx="3407883" cy="514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11"/>
              </a:lnSpc>
            </a:pPr>
            <a:r>
              <a:rPr lang="en-US" sz="3007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DATABASE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64466" y="8869187"/>
            <a:ext cx="11764373" cy="582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8827" lvl="1" indent="-359414" algn="l">
              <a:lnSpc>
                <a:spcPts val="4661"/>
              </a:lnSpc>
              <a:buFont typeface="Arial"/>
              <a:buChar char="•"/>
            </a:pPr>
            <a:r>
              <a:rPr lang="en-US" sz="3329" b="1" dirty="0" err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NeonDB</a:t>
            </a:r>
            <a:r>
              <a:rPr lang="en-US" sz="33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  (For storing structured data)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97835" y="2070379"/>
            <a:ext cx="15131735" cy="8046568"/>
          </a:xfrm>
          <a:custGeom>
            <a:avLst/>
            <a:gdLst/>
            <a:ahLst/>
            <a:cxnLst/>
            <a:rect l="l" t="t" r="r" b="b"/>
            <a:pathLst>
              <a:path w="15131735" h="8046568">
                <a:moveTo>
                  <a:pt x="0" y="0"/>
                </a:moveTo>
                <a:lnTo>
                  <a:pt x="15131736" y="0"/>
                </a:lnTo>
                <a:lnTo>
                  <a:pt x="15131736" y="8046568"/>
                </a:lnTo>
                <a:lnTo>
                  <a:pt x="0" y="80465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018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425648" y="6694398"/>
            <a:ext cx="6542419" cy="5923863"/>
          </a:xfrm>
          <a:custGeom>
            <a:avLst/>
            <a:gdLst/>
            <a:ahLst/>
            <a:cxnLst/>
            <a:rect l="l" t="t" r="r" b="b"/>
            <a:pathLst>
              <a:path w="6542419" h="5923863">
                <a:moveTo>
                  <a:pt x="0" y="0"/>
                </a:moveTo>
                <a:lnTo>
                  <a:pt x="6542419" y="0"/>
                </a:lnTo>
                <a:lnTo>
                  <a:pt x="6542419" y="5923863"/>
                </a:lnTo>
                <a:lnTo>
                  <a:pt x="0" y="59238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7" name="Group 7"/>
          <p:cNvGrpSpPr/>
          <p:nvPr/>
        </p:nvGrpSpPr>
        <p:grpSpPr>
          <a:xfrm>
            <a:off x="5300475" y="188761"/>
            <a:ext cx="8382086" cy="1741949"/>
            <a:chOff x="0" y="0"/>
            <a:chExt cx="3911112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911112" cy="812800"/>
            </a:xfrm>
            <a:custGeom>
              <a:avLst/>
              <a:gdLst/>
              <a:ahLst/>
              <a:cxnLst/>
              <a:rect l="l" t="t" r="r" b="b"/>
              <a:pathLst>
                <a:path w="3911112" h="812800">
                  <a:moveTo>
                    <a:pt x="3911112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3911112" y="624840"/>
                  </a:lnTo>
                  <a:lnTo>
                    <a:pt x="3911112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3911112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499303" y="328429"/>
            <a:ext cx="8382086" cy="1741949"/>
            <a:chOff x="0" y="0"/>
            <a:chExt cx="3911112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911112" cy="812800"/>
            </a:xfrm>
            <a:custGeom>
              <a:avLst/>
              <a:gdLst/>
              <a:ahLst/>
              <a:cxnLst/>
              <a:rect l="l" t="t" r="r" b="b"/>
              <a:pathLst>
                <a:path w="3911112" h="812800">
                  <a:moveTo>
                    <a:pt x="3911112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3911112" y="624840"/>
                  </a:lnTo>
                  <a:lnTo>
                    <a:pt x="3911112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3911112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300475" y="772207"/>
            <a:ext cx="8580914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SYSTEM ARCHITECTURE</a:t>
            </a:r>
          </a:p>
        </p:txBody>
      </p:sp>
    </p:spTree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04425" y="3617553"/>
            <a:ext cx="6934151" cy="5263546"/>
            <a:chOff x="0" y="0"/>
            <a:chExt cx="1826279" cy="13862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26278" cy="1386284"/>
            </a:xfrm>
            <a:custGeom>
              <a:avLst/>
              <a:gdLst/>
              <a:ahLst/>
              <a:cxnLst/>
              <a:rect l="l" t="t" r="r" b="b"/>
              <a:pathLst>
                <a:path w="1826278" h="1386284">
                  <a:moveTo>
                    <a:pt x="0" y="0"/>
                  </a:moveTo>
                  <a:lnTo>
                    <a:pt x="1826278" y="0"/>
                  </a:lnTo>
                  <a:lnTo>
                    <a:pt x="1826278" y="1386284"/>
                  </a:lnTo>
                  <a:lnTo>
                    <a:pt x="0" y="13862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BDAE9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826279" cy="14339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447602" y="3617553"/>
            <a:ext cx="6588108" cy="5263546"/>
            <a:chOff x="0" y="0"/>
            <a:chExt cx="1735140" cy="138628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5140" cy="1386284"/>
            </a:xfrm>
            <a:custGeom>
              <a:avLst/>
              <a:gdLst/>
              <a:ahLst/>
              <a:cxnLst/>
              <a:rect l="l" t="t" r="r" b="b"/>
              <a:pathLst>
                <a:path w="1735140" h="1386284">
                  <a:moveTo>
                    <a:pt x="0" y="0"/>
                  </a:moveTo>
                  <a:lnTo>
                    <a:pt x="1735140" y="0"/>
                  </a:lnTo>
                  <a:lnTo>
                    <a:pt x="1735140" y="1386284"/>
                  </a:lnTo>
                  <a:lnTo>
                    <a:pt x="0" y="13862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BDAE9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5140" cy="14339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1" name="Freeform 11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2" name="TextBox 12"/>
          <p:cNvSpPr txBox="1"/>
          <p:nvPr/>
        </p:nvSpPr>
        <p:spPr>
          <a:xfrm>
            <a:off x="3374414" y="4437092"/>
            <a:ext cx="4474224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u="sng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FEATURES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2798" y="4437092"/>
            <a:ext cx="4474224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u="sng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BENEFITS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348262" y="5431891"/>
            <a:ext cx="6526529" cy="2950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✅ Multi-Language Support </a:t>
            </a:r>
          </a:p>
          <a:p>
            <a:pPr algn="l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✅ AI-Powered Processing</a:t>
            </a:r>
          </a:p>
          <a:p>
            <a:pPr algn="l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✅ Real-Time Error Detection</a:t>
            </a:r>
          </a:p>
          <a:p>
            <a:pPr algn="l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✅ Seamless Integration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862488" y="4642663"/>
            <a:ext cx="6173222" cy="3740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4"/>
              </a:lnSpc>
            </a:pPr>
            <a:endParaRPr dirty="0"/>
          </a:p>
          <a:p>
            <a:pPr algn="l">
              <a:lnSpc>
                <a:spcPts val="5969"/>
              </a:lnSpc>
            </a:pPr>
            <a:r>
              <a:rPr lang="en-US" sz="4264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✔️ Increased Accessibility </a:t>
            </a:r>
          </a:p>
          <a:p>
            <a:pPr algn="l">
              <a:lnSpc>
                <a:spcPts val="5954"/>
              </a:lnSpc>
            </a:pPr>
            <a:r>
              <a:rPr lang="en-US" sz="4253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✔️ Higher Accuracy </a:t>
            </a:r>
          </a:p>
          <a:p>
            <a:pPr algn="l">
              <a:lnSpc>
                <a:spcPts val="5954"/>
              </a:lnSpc>
            </a:pPr>
            <a:r>
              <a:rPr lang="en-US" sz="4253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✔️ User-Friendly </a:t>
            </a:r>
          </a:p>
          <a:p>
            <a:pPr algn="l">
              <a:lnSpc>
                <a:spcPts val="5954"/>
              </a:lnSpc>
            </a:pPr>
            <a:r>
              <a:rPr lang="en-US" sz="4253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✔️ Boosts Productivity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6100480" y="1183717"/>
            <a:ext cx="6641176" cy="1773322"/>
            <a:chOff x="0" y="0"/>
            <a:chExt cx="3043975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043975" cy="812800"/>
            </a:xfrm>
            <a:custGeom>
              <a:avLst/>
              <a:gdLst/>
              <a:ahLst/>
              <a:cxnLst/>
              <a:rect l="l" t="t" r="r" b="b"/>
              <a:pathLst>
                <a:path w="3043975" h="812800">
                  <a:moveTo>
                    <a:pt x="3043975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3043975" y="624840"/>
                  </a:lnTo>
                  <a:lnTo>
                    <a:pt x="3043975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3043975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205780" y="1254810"/>
            <a:ext cx="6641176" cy="1773322"/>
            <a:chOff x="0" y="0"/>
            <a:chExt cx="3043975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043975" cy="812800"/>
            </a:xfrm>
            <a:custGeom>
              <a:avLst/>
              <a:gdLst/>
              <a:ahLst/>
              <a:cxnLst/>
              <a:rect l="l" t="t" r="r" b="b"/>
              <a:pathLst>
                <a:path w="3043975" h="812800">
                  <a:moveTo>
                    <a:pt x="3043975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3043975" y="624840"/>
                  </a:lnTo>
                  <a:lnTo>
                    <a:pt x="304397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3043975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168527" y="1624988"/>
            <a:ext cx="6678430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KEY HIGHLIGHTS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6" name="Group 6"/>
          <p:cNvGrpSpPr/>
          <p:nvPr/>
        </p:nvGrpSpPr>
        <p:grpSpPr>
          <a:xfrm>
            <a:off x="3459400" y="407319"/>
            <a:ext cx="5994124" cy="1773322"/>
            <a:chOff x="0" y="0"/>
            <a:chExt cx="27474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601584" y="549503"/>
            <a:ext cx="5994124" cy="1773322"/>
            <a:chOff x="0" y="0"/>
            <a:chExt cx="27474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9968989" y="2322825"/>
            <a:ext cx="6645449" cy="6645449"/>
          </a:xfrm>
          <a:custGeom>
            <a:avLst/>
            <a:gdLst/>
            <a:ahLst/>
            <a:cxnLst/>
            <a:rect l="l" t="t" r="r" b="b"/>
            <a:pathLst>
              <a:path w="6645449" h="6645449">
                <a:moveTo>
                  <a:pt x="0" y="0"/>
                </a:moveTo>
                <a:lnTo>
                  <a:pt x="6645449" y="0"/>
                </a:lnTo>
                <a:lnTo>
                  <a:pt x="6645449" y="6645449"/>
                </a:lnTo>
                <a:lnTo>
                  <a:pt x="0" y="66454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925740" y="3226829"/>
            <a:ext cx="11831283" cy="4578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2377" lvl="1" indent="-486189" algn="just">
              <a:lnSpc>
                <a:spcPts val="6305"/>
              </a:lnSpc>
              <a:buFont typeface="Arial"/>
              <a:buChar char="•"/>
            </a:pPr>
            <a:r>
              <a:rPr lang="en-US" sz="4503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Government Services</a:t>
            </a:r>
          </a:p>
          <a:p>
            <a:pPr marL="972377" lvl="1" indent="-486189" algn="l">
              <a:lnSpc>
                <a:spcPts val="6305"/>
              </a:lnSpc>
              <a:buFont typeface="Arial"/>
              <a:buChar char="•"/>
            </a:pPr>
            <a:r>
              <a:rPr lang="en-US" sz="4503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Healthcare </a:t>
            </a:r>
          </a:p>
          <a:p>
            <a:pPr marL="972377" lvl="1" indent="-486189" algn="l">
              <a:lnSpc>
                <a:spcPts val="6305"/>
              </a:lnSpc>
              <a:buFont typeface="Arial"/>
              <a:buChar char="•"/>
            </a:pPr>
            <a:r>
              <a:rPr lang="en-US" sz="4503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Banking &amp; Finance </a:t>
            </a:r>
          </a:p>
          <a:p>
            <a:pPr marL="972377" lvl="1" indent="-486189" algn="l">
              <a:lnSpc>
                <a:spcPts val="6305"/>
              </a:lnSpc>
              <a:buFont typeface="Arial"/>
              <a:buChar char="•"/>
            </a:pPr>
            <a:r>
              <a:rPr lang="en-US" sz="4503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E-commerce </a:t>
            </a:r>
          </a:p>
          <a:p>
            <a:pPr marL="972377" lvl="1" indent="-486189" algn="l">
              <a:lnSpc>
                <a:spcPts val="6305"/>
              </a:lnSpc>
              <a:buFont typeface="Arial"/>
              <a:buChar char="•"/>
            </a:pPr>
            <a:r>
              <a:rPr lang="en-US" sz="4503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Education </a:t>
            </a:r>
          </a:p>
          <a:p>
            <a:pPr algn="l">
              <a:lnSpc>
                <a:spcPts val="4981"/>
              </a:lnSpc>
            </a:pPr>
            <a:endParaRPr lang="en-US" sz="4503" b="1">
              <a:solidFill>
                <a:srgbClr val="000000"/>
              </a:solidFill>
              <a:latin typeface="DG Jory Bold"/>
              <a:ea typeface="DG Jory Bold"/>
              <a:cs typeface="DG Jory Bold"/>
              <a:sym typeface="DG Jory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567960" y="919681"/>
            <a:ext cx="6027748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APPLICATIONS</a:t>
            </a:r>
          </a:p>
        </p:txBody>
      </p:sp>
    </p:spTree>
  </p:cSld>
  <p:clrMapOvr>
    <a:masterClrMapping/>
  </p:clrMapOvr>
  <p:transition spd="med">
    <p:pull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6" name="Group 6"/>
          <p:cNvGrpSpPr/>
          <p:nvPr/>
        </p:nvGrpSpPr>
        <p:grpSpPr>
          <a:xfrm>
            <a:off x="6075846" y="924888"/>
            <a:ext cx="5994124" cy="1773322"/>
            <a:chOff x="0" y="0"/>
            <a:chExt cx="27474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218030" y="1067072"/>
            <a:ext cx="5994124" cy="1773322"/>
            <a:chOff x="0" y="0"/>
            <a:chExt cx="27474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0274808" y="3392588"/>
            <a:ext cx="6984492" cy="5633493"/>
          </a:xfrm>
          <a:custGeom>
            <a:avLst/>
            <a:gdLst/>
            <a:ahLst/>
            <a:cxnLst/>
            <a:rect l="l" t="t" r="r" b="b"/>
            <a:pathLst>
              <a:path w="6984492" h="5633493">
                <a:moveTo>
                  <a:pt x="0" y="0"/>
                </a:moveTo>
                <a:lnTo>
                  <a:pt x="6984492" y="0"/>
                </a:lnTo>
                <a:lnTo>
                  <a:pt x="6984492" y="5633493"/>
                </a:lnTo>
                <a:lnTo>
                  <a:pt x="0" y="56334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523" b="-12458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213536" y="3339818"/>
            <a:ext cx="7616059" cy="5686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4733" lvl="1" indent="-387367" algn="l">
              <a:lnSpc>
                <a:spcPts val="5023"/>
              </a:lnSpc>
              <a:buFont typeface="Arial"/>
              <a:buChar char="•"/>
            </a:pPr>
            <a:r>
              <a:rPr lang="en-US" sz="35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AI-powered voice input is rapidly expanding across industries.</a:t>
            </a:r>
          </a:p>
          <a:p>
            <a:pPr marL="774733" lvl="1" indent="-387367" algn="l">
              <a:lnSpc>
                <a:spcPts val="5023"/>
              </a:lnSpc>
              <a:buFont typeface="Arial"/>
              <a:buChar char="•"/>
            </a:pPr>
            <a:r>
              <a:rPr lang="en-US" sz="35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High demand for accessibility &amp; multilingual support.</a:t>
            </a:r>
          </a:p>
          <a:p>
            <a:pPr marL="774733" lvl="1" indent="-387367" algn="l">
              <a:lnSpc>
                <a:spcPts val="5023"/>
              </a:lnSpc>
              <a:buFont typeface="Arial"/>
              <a:buChar char="•"/>
            </a:pPr>
            <a:r>
              <a:rPr lang="en-US" sz="35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The speech recognition market is growing at 15%+ CAGR.</a:t>
            </a:r>
          </a:p>
          <a:p>
            <a:pPr marL="774733" lvl="1" indent="-387367" algn="l">
              <a:lnSpc>
                <a:spcPts val="5023"/>
              </a:lnSpc>
              <a:buFont typeface="Arial"/>
              <a:buChar char="•"/>
            </a:pPr>
            <a:r>
              <a:rPr lang="en-US" sz="3588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Businesses &amp; governments are adopting AI-driven form automation.</a:t>
            </a:r>
          </a:p>
          <a:p>
            <a:pPr algn="l">
              <a:lnSpc>
                <a:spcPts val="5023"/>
              </a:lnSpc>
            </a:pPr>
            <a:endParaRPr lang="en-US" sz="3588" dirty="0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6184406" y="1437250"/>
            <a:ext cx="6027748" cy="748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ANALYSIS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.4|1.6|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2.3|2.2|2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6|1.1|1.4|0.7|0.6|0.5|0.5|1.3|1.2|1.5|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8|0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552</Words>
  <Application>Microsoft Office PowerPoint</Application>
  <PresentationFormat>Custom</PresentationFormat>
  <Paragraphs>73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League Spartan</vt:lpstr>
      <vt:lpstr>DG Jory</vt:lpstr>
      <vt:lpstr>Arial</vt:lpstr>
      <vt:lpstr>Canva Sans</vt:lpstr>
      <vt:lpstr>DG Jory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Beyond_Qwerty Project</dc:title>
  <dc:creator>Asus</dc:creator>
  <cp:lastModifiedBy>Khushi Kasliwal</cp:lastModifiedBy>
  <cp:revision>6</cp:revision>
  <dcterms:created xsi:type="dcterms:W3CDTF">2006-08-16T00:00:00Z</dcterms:created>
  <dcterms:modified xsi:type="dcterms:W3CDTF">2025-03-08T04:31:29Z</dcterms:modified>
  <dc:identifier>DAGg4LJeUkM</dc:identifier>
</cp:coreProperties>
</file>

<file path=docProps/thumbnail.jpeg>
</file>